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4"/>
  </p:sldMasterIdLst>
  <p:notesMasterIdLst>
    <p:notesMasterId r:id="rId27"/>
  </p:notesMasterIdLst>
  <p:handoutMasterIdLst>
    <p:handoutMasterId r:id="rId28"/>
  </p:handoutMasterIdLst>
  <p:sldIdLst>
    <p:sldId id="256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6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7" autoAdjust="0"/>
    <p:restoredTop sz="94648" autoAdjust="0"/>
  </p:normalViewPr>
  <p:slideViewPr>
    <p:cSldViewPr snapToGrid="0">
      <p:cViewPr varScale="1">
        <p:scale>
          <a:sx n="64" d="100"/>
          <a:sy n="64" d="100"/>
        </p:scale>
        <p:origin x="84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F81CEA5-62FD-4C83-BDE3-91DFB9827D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A1CBFD-6AD0-48C4-B91B-58830F6F4C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69721-F543-4A6C-BF9D-65D7CC540427}" type="datetimeFigureOut">
              <a:rPr lang="en-US" smtClean="0"/>
              <a:t>10/22/2020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E55D22-46A3-4B8C-AD40-252FE7896C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70DCEF-9071-4B17-801B-37B4465C8E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0168E-626C-4E60-93C0-A00D256094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347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2326A-4C88-4AFB-AA5B-5919D81DFF5B}" type="datetimeFigureOut">
              <a:rPr lang="en-US" smtClean="0"/>
              <a:t>10/22/2020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3AB32-59DF-41F1-9618-EDFBF50496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805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3AB32-59DF-41F1-9618-EDFBF504962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0470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3AB32-59DF-41F1-9618-EDFBF504962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08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3AB32-59DF-41F1-9618-EDFBF504962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3774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3AB32-59DF-41F1-9618-EDFBF504962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4093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3AB32-59DF-41F1-9618-EDFBF504962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5264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3AB32-59DF-41F1-9618-EDFBF504962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4176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3AB32-59DF-41F1-9618-EDFBF504962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6143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3AB32-59DF-41F1-9618-EDFBF504962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3404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3AB32-59DF-41F1-9618-EDFBF504962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4916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3AB32-59DF-41F1-9618-EDFBF504962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9449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3AB32-59DF-41F1-9618-EDFBF504962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522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3AB32-59DF-41F1-9618-EDFBF504962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5249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3AB32-59DF-41F1-9618-EDFBF504962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1466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3AB32-59DF-41F1-9618-EDFBF504962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2422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3AB32-59DF-41F1-9618-EDFBF504962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714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3AB32-59DF-41F1-9618-EDFBF504962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735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3AB32-59DF-41F1-9618-EDFBF504962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727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3AB32-59DF-41F1-9618-EDFBF504962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310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3AB32-59DF-41F1-9618-EDFBF504962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175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3AB32-59DF-41F1-9618-EDFBF504962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456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3AB32-59DF-41F1-9618-EDFBF504962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1452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3AB32-59DF-41F1-9618-EDFBF504962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11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018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70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526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98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290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16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57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318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690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29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803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285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93D4EDA-58E0-40CC-B3CA-14CDEB349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Digital Connections">
            <a:extLst>
              <a:ext uri="{FF2B5EF4-FFF2-40B4-BE49-F238E27FC236}">
                <a16:creationId xmlns:a16="http://schemas.microsoft.com/office/drawing/2014/main" id="{3840F91C-EDD0-4D4E-A4AB-E6C77856C8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65" t="9091" r="3502" b="-1"/>
          <a:stretch/>
        </p:blipFill>
        <p:spPr>
          <a:xfrm>
            <a:off x="-18025" y="10"/>
            <a:ext cx="12191980" cy="685799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AA9EB0BC-A85E-4C26-B355-5DFCEF6CC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643E56B-BD42-413D-B17D-7958270F5D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6C04F74-9467-4FA5-95DC-8D481A297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73DE1C3-5C37-42E9-A3F0-256F193832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4A2E7EC3-E07C-46CE-9B25-41865A506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732" y="4428067"/>
            <a:ext cx="11260667" cy="1962497"/>
          </a:xfrm>
          <a:prstGeom prst="rect">
            <a:avLst/>
          </a:prstGeom>
          <a:solidFill>
            <a:schemeClr val="accent1">
              <a:alpha val="97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2C5318-1A1E-49D0-B2E2-A4B0FA9E8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508" y="4842920"/>
            <a:ext cx="10993549" cy="895244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SEC285 - Fundamentals of Information Security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B6CF59-4E5B-494D-A2F7-97ADD01E6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2" y="5794331"/>
            <a:ext cx="10993546" cy="48482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7CEBFF"/>
                </a:solidFill>
              </a:rPr>
              <a:t>BY: Nicholas Cichon</a:t>
            </a:r>
          </a:p>
        </p:txBody>
      </p:sp>
    </p:spTree>
    <p:extLst>
      <p:ext uri="{BB962C8B-B14F-4D97-AF65-F5344CB8AC3E}">
        <p14:creationId xmlns:p14="http://schemas.microsoft.com/office/powerpoint/2010/main" val="1487700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40558-A365-4CCE-92FA-5A48CD98F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EFF"/>
                </a:solidFill>
              </a:rPr>
              <a:t>Stateful Firewall and Multi-factor Authentication</a:t>
            </a:r>
            <a:br>
              <a:rPr lang="en-US" dirty="0">
                <a:solidFill>
                  <a:srgbClr val="FFFEFF"/>
                </a:solidFill>
              </a:rPr>
            </a:br>
            <a:endParaRPr lang="en-US" dirty="0">
              <a:solidFill>
                <a:srgbClr val="FFFEFF"/>
              </a:solidFill>
            </a:endParaRPr>
          </a:p>
        </p:txBody>
      </p:sp>
      <p:pic>
        <p:nvPicPr>
          <p:cNvPr id="5" name="Content Placeholder 4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CD085987-CF07-4411-99C7-215C3CAEE2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0110" t="25159" r="17029" b="43926"/>
          <a:stretch/>
        </p:blipFill>
        <p:spPr>
          <a:xfrm>
            <a:off x="581192" y="2661384"/>
            <a:ext cx="10309546" cy="3389919"/>
          </a:xfrm>
        </p:spPr>
      </p:pic>
    </p:spTree>
    <p:extLst>
      <p:ext uri="{BB962C8B-B14F-4D97-AF65-F5344CB8AC3E}">
        <p14:creationId xmlns:p14="http://schemas.microsoft.com/office/powerpoint/2010/main" val="207267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40558-A365-4CCE-92FA-5A48CD98F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EFF"/>
                </a:solidFill>
              </a:rPr>
              <a:t>Stateful Firewall and Multi-factor Authentication</a:t>
            </a:r>
            <a:br>
              <a:rPr lang="en-US" dirty="0">
                <a:solidFill>
                  <a:srgbClr val="FFFEFF"/>
                </a:solidFill>
              </a:rPr>
            </a:br>
            <a:endParaRPr lang="en-US" dirty="0">
              <a:solidFill>
                <a:srgbClr val="FFFEFF"/>
              </a:solidFill>
            </a:endParaRPr>
          </a:p>
        </p:txBody>
      </p:sp>
      <p:pic>
        <p:nvPicPr>
          <p:cNvPr id="5" name="Content Placeholder 4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7F510869-7806-497A-B143-9DB3099431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1902" t="21971" r="15954" b="37233"/>
          <a:stretch/>
        </p:blipFill>
        <p:spPr>
          <a:xfrm>
            <a:off x="1046734" y="2069369"/>
            <a:ext cx="10098531" cy="4441963"/>
          </a:xfrm>
        </p:spPr>
      </p:pic>
    </p:spTree>
    <p:extLst>
      <p:ext uri="{BB962C8B-B14F-4D97-AF65-F5344CB8AC3E}">
        <p14:creationId xmlns:p14="http://schemas.microsoft.com/office/powerpoint/2010/main" val="3530139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40558-A365-4CCE-92FA-5A48CD98F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EFF"/>
                </a:solidFill>
              </a:rPr>
              <a:t>Bring Your Own Device (BYOD) Security Policy</a:t>
            </a:r>
          </a:p>
        </p:txBody>
      </p:sp>
      <p:pic>
        <p:nvPicPr>
          <p:cNvPr id="5" name="Content Placeholder 4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6BA508FC-9DFB-485C-BCAD-3C83951C7E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2440" t="21971" r="17388" b="44245"/>
          <a:stretch/>
        </p:blipFill>
        <p:spPr>
          <a:xfrm>
            <a:off x="1125414" y="2392403"/>
            <a:ext cx="9941171" cy="3763441"/>
          </a:xfrm>
        </p:spPr>
      </p:pic>
    </p:spTree>
    <p:extLst>
      <p:ext uri="{BB962C8B-B14F-4D97-AF65-F5344CB8AC3E}">
        <p14:creationId xmlns:p14="http://schemas.microsoft.com/office/powerpoint/2010/main" val="3162537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40558-A365-4CCE-92FA-5A48CD98F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EFF"/>
                </a:solidFill>
              </a:rPr>
              <a:t>Bring Your Own Device (BYOD) Security Policy</a:t>
            </a:r>
          </a:p>
        </p:txBody>
      </p:sp>
      <p:pic>
        <p:nvPicPr>
          <p:cNvPr id="5" name="Content Placeholder 4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D6DE7B49-7081-4342-B5AC-D02FED79AD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1723" t="22290" r="15954" b="50147"/>
          <a:stretch/>
        </p:blipFill>
        <p:spPr>
          <a:xfrm>
            <a:off x="831401" y="2555630"/>
            <a:ext cx="10529198" cy="3118339"/>
          </a:xfrm>
        </p:spPr>
      </p:pic>
    </p:spTree>
    <p:extLst>
      <p:ext uri="{BB962C8B-B14F-4D97-AF65-F5344CB8AC3E}">
        <p14:creationId xmlns:p14="http://schemas.microsoft.com/office/powerpoint/2010/main" val="3411386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40558-A365-4CCE-92FA-5A48CD98F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EFF"/>
                </a:solidFill>
              </a:rPr>
              <a:t>Bring Your Own Device (BYOD) Security Policy</a:t>
            </a:r>
          </a:p>
        </p:txBody>
      </p:sp>
      <p:pic>
        <p:nvPicPr>
          <p:cNvPr id="5" name="Content Placeholder 4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66D4D290-C281-4B80-83ED-3D44D933AA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0647" t="22290" r="16850" b="50147"/>
          <a:stretch/>
        </p:blipFill>
        <p:spPr>
          <a:xfrm>
            <a:off x="957562" y="2851761"/>
            <a:ext cx="10276875" cy="3033224"/>
          </a:xfrm>
        </p:spPr>
      </p:pic>
    </p:spTree>
    <p:extLst>
      <p:ext uri="{BB962C8B-B14F-4D97-AF65-F5344CB8AC3E}">
        <p14:creationId xmlns:p14="http://schemas.microsoft.com/office/powerpoint/2010/main" val="3007557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40558-A365-4CCE-92FA-5A48CD98F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EFF"/>
                </a:solidFill>
              </a:rPr>
              <a:t>Bring Your Own Device (BYOD) Security Policy</a:t>
            </a:r>
          </a:p>
        </p:txBody>
      </p:sp>
      <p:pic>
        <p:nvPicPr>
          <p:cNvPr id="5" name="Content Placeholder 4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003D6C31-BCA0-4EA0-AEEE-1E3D7400CA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0647" t="22609" r="16850" b="43288"/>
          <a:stretch/>
        </p:blipFill>
        <p:spPr>
          <a:xfrm>
            <a:off x="703385" y="2217212"/>
            <a:ext cx="10785230" cy="3938632"/>
          </a:xfrm>
        </p:spPr>
      </p:pic>
    </p:spTree>
    <p:extLst>
      <p:ext uri="{BB962C8B-B14F-4D97-AF65-F5344CB8AC3E}">
        <p14:creationId xmlns:p14="http://schemas.microsoft.com/office/powerpoint/2010/main" val="1912100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40558-A365-4CCE-92FA-5A48CD98F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EFF"/>
                </a:solidFill>
              </a:rPr>
              <a:t>Bring Your Own Device (BYOD) Security Policy</a:t>
            </a:r>
          </a:p>
        </p:txBody>
      </p:sp>
      <p:pic>
        <p:nvPicPr>
          <p:cNvPr id="5" name="Content Placeholder 4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D58AEA02-5C7B-4895-A48E-441F78C940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9688" t="21038" r="16847" b="36914"/>
          <a:stretch/>
        </p:blipFill>
        <p:spPr>
          <a:xfrm>
            <a:off x="1017427" y="2045430"/>
            <a:ext cx="10157146" cy="4491077"/>
          </a:xfrm>
        </p:spPr>
      </p:pic>
    </p:spTree>
    <p:extLst>
      <p:ext uri="{BB962C8B-B14F-4D97-AF65-F5344CB8AC3E}">
        <p14:creationId xmlns:p14="http://schemas.microsoft.com/office/powerpoint/2010/main" val="4192244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40558-A365-4CCE-92FA-5A48CD98F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EFF"/>
                </a:solidFill>
              </a:rPr>
              <a:t>Home Security System</a:t>
            </a:r>
          </a:p>
        </p:txBody>
      </p:sp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18617E1C-0F4A-4D97-B817-948CF1CEF4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1185" t="14642" r="14878" b="17154"/>
          <a:stretch/>
        </p:blipFill>
        <p:spPr>
          <a:xfrm>
            <a:off x="2508738" y="1871306"/>
            <a:ext cx="6764216" cy="4809112"/>
          </a:xfrm>
        </p:spPr>
      </p:pic>
    </p:spTree>
    <p:extLst>
      <p:ext uri="{BB962C8B-B14F-4D97-AF65-F5344CB8AC3E}">
        <p14:creationId xmlns:p14="http://schemas.microsoft.com/office/powerpoint/2010/main" val="2744278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40558-A365-4CCE-92FA-5A48CD98F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EFF"/>
                </a:solidFill>
              </a:rPr>
              <a:t>Home Security System</a:t>
            </a:r>
          </a:p>
        </p:txBody>
      </p:sp>
      <p:pic>
        <p:nvPicPr>
          <p:cNvPr id="5" name="Content Placeholder 4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95F67917-112C-4E38-9D92-79AB4E942E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1006" t="26434" r="19000" b="42014"/>
          <a:stretch/>
        </p:blipFill>
        <p:spPr>
          <a:xfrm>
            <a:off x="1078522" y="2701922"/>
            <a:ext cx="10034955" cy="3560791"/>
          </a:xfrm>
        </p:spPr>
      </p:pic>
    </p:spTree>
    <p:extLst>
      <p:ext uri="{BB962C8B-B14F-4D97-AF65-F5344CB8AC3E}">
        <p14:creationId xmlns:p14="http://schemas.microsoft.com/office/powerpoint/2010/main" val="2992014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40558-A365-4CCE-92FA-5A48CD98F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EFF"/>
                </a:solidFill>
              </a:rPr>
              <a:t>Home Security System</a:t>
            </a:r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39D2673-EC25-49FF-9C2B-F4C55A9EFA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9573" t="15278" r="15775" b="19504"/>
          <a:stretch/>
        </p:blipFill>
        <p:spPr>
          <a:xfrm>
            <a:off x="2461846" y="1840523"/>
            <a:ext cx="7268308" cy="4876342"/>
          </a:xfrm>
        </p:spPr>
      </p:pic>
    </p:spTree>
    <p:extLst>
      <p:ext uri="{BB962C8B-B14F-4D97-AF65-F5344CB8AC3E}">
        <p14:creationId xmlns:p14="http://schemas.microsoft.com/office/powerpoint/2010/main" val="2515123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40558-A365-4CCE-92FA-5A48CD98F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EFF"/>
                </a:solidFill>
              </a:rPr>
              <a:t>Light control system</a:t>
            </a:r>
          </a:p>
        </p:txBody>
      </p:sp>
      <p:pic>
        <p:nvPicPr>
          <p:cNvPr id="6" name="Content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3CE193BE-B1B2-4E4C-9FB6-4551EC9240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2426" t="12685" r="25774" b="23567"/>
          <a:stretch/>
        </p:blipFill>
        <p:spPr>
          <a:xfrm>
            <a:off x="1572768" y="1867448"/>
            <a:ext cx="9162288" cy="4752808"/>
          </a:xfrm>
        </p:spPr>
      </p:pic>
    </p:spTree>
    <p:extLst>
      <p:ext uri="{BB962C8B-B14F-4D97-AF65-F5344CB8AC3E}">
        <p14:creationId xmlns:p14="http://schemas.microsoft.com/office/powerpoint/2010/main" val="4245289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40558-A365-4CCE-92FA-5A48CD98F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655264"/>
            <a:ext cx="11029616" cy="1013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EFF"/>
                </a:solidFill>
              </a:rPr>
              <a:t>Asymmetric Key Encryption </a:t>
            </a:r>
            <a:br>
              <a:rPr lang="en-US" dirty="0">
                <a:solidFill>
                  <a:srgbClr val="FFFEFF"/>
                </a:solidFill>
              </a:rPr>
            </a:br>
            <a:r>
              <a:rPr lang="en-US" dirty="0">
                <a:solidFill>
                  <a:srgbClr val="FFFEFF"/>
                </a:solidFill>
              </a:rPr>
              <a:t>and Password Policy Enforcement</a:t>
            </a:r>
          </a:p>
        </p:txBody>
      </p:sp>
      <p:pic>
        <p:nvPicPr>
          <p:cNvPr id="7" name="Content Placeholder 6" descr="Graphical user interface&#10;&#10;Description automatically generated">
            <a:extLst>
              <a:ext uri="{FF2B5EF4-FFF2-40B4-BE49-F238E27FC236}">
                <a16:creationId xmlns:a16="http://schemas.microsoft.com/office/drawing/2014/main" id="{8C3046A1-6DBA-4B8E-B31D-63317F813F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2204" t="25467" r="15325" b="30520"/>
          <a:stretch/>
        </p:blipFill>
        <p:spPr>
          <a:xfrm>
            <a:off x="1089911" y="1873768"/>
            <a:ext cx="10012178" cy="4721903"/>
          </a:xfrm>
        </p:spPr>
      </p:pic>
    </p:spTree>
    <p:extLst>
      <p:ext uri="{BB962C8B-B14F-4D97-AF65-F5344CB8AC3E}">
        <p14:creationId xmlns:p14="http://schemas.microsoft.com/office/powerpoint/2010/main" val="3824620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40558-A365-4CCE-92FA-5A48CD98F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655264"/>
            <a:ext cx="11029616" cy="1013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EFF"/>
                </a:solidFill>
              </a:rPr>
              <a:t>Asymmetric Key Encryption </a:t>
            </a:r>
            <a:br>
              <a:rPr lang="en-US" dirty="0">
                <a:solidFill>
                  <a:srgbClr val="FFFEFF"/>
                </a:solidFill>
              </a:rPr>
            </a:br>
            <a:r>
              <a:rPr lang="en-US" dirty="0">
                <a:solidFill>
                  <a:srgbClr val="FFFEFF"/>
                </a:solidFill>
              </a:rPr>
              <a:t>and Password Policy Enforcement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86074603-0C4F-4AF1-9C2E-E0A2FCAA56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1059" t="24245" r="14867" b="30112"/>
          <a:stretch/>
        </p:blipFill>
        <p:spPr>
          <a:xfrm>
            <a:off x="1059305" y="1823268"/>
            <a:ext cx="10073390" cy="4780594"/>
          </a:xfrm>
        </p:spPr>
      </p:pic>
    </p:spTree>
    <p:extLst>
      <p:ext uri="{BB962C8B-B14F-4D97-AF65-F5344CB8AC3E}">
        <p14:creationId xmlns:p14="http://schemas.microsoft.com/office/powerpoint/2010/main" val="3605971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79F11E2-8BA5-4C5C-AE7C-361E5EA01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Digital Numbers">
            <a:extLst>
              <a:ext uri="{FF2B5EF4-FFF2-40B4-BE49-F238E27FC236}">
                <a16:creationId xmlns:a16="http://schemas.microsoft.com/office/drawing/2014/main" id="{A21EA617-6D48-425F-97A8-7FEC82C8F4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9" r="9642" b="1"/>
          <a:stretch/>
        </p:blipFill>
        <p:spPr>
          <a:xfrm>
            <a:off x="446534" y="723899"/>
            <a:ext cx="7498616" cy="567690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C00E1DA-EC7C-40FC-95E3-11FDCD2E4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7E73C-2B1A-4602-BFBE-CFE1E55D9B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6275" y="1419226"/>
            <a:ext cx="3081576" cy="17467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Thank You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A421166-2996-41A7-B094-AE5316F34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DBB1B92-A3EB-43E4-8FAB-D20E8ED14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F3972F4-FE7E-48EA-AAD8-9BE5750A6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21614E5-870B-4D5E-A43B-8FF7E53234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3501347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40558-A365-4CCE-92FA-5A48CD98F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EFF"/>
                </a:solidFill>
              </a:rPr>
              <a:t>Light control system</a:t>
            </a:r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89A5E6F-A2FD-4109-B232-1B891E5048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1457" t="19753" r="19065" b="19504"/>
          <a:stretch/>
        </p:blipFill>
        <p:spPr>
          <a:xfrm>
            <a:off x="819912" y="1938528"/>
            <a:ext cx="10552176" cy="4919472"/>
          </a:xfrm>
        </p:spPr>
      </p:pic>
    </p:spTree>
    <p:extLst>
      <p:ext uri="{BB962C8B-B14F-4D97-AF65-F5344CB8AC3E}">
        <p14:creationId xmlns:p14="http://schemas.microsoft.com/office/powerpoint/2010/main" val="936597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40558-A365-4CCE-92FA-5A48CD98F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EFF"/>
                </a:solidFill>
              </a:rPr>
              <a:t>Vulnerability assessment</a:t>
            </a:r>
          </a:p>
        </p:txBody>
      </p:sp>
      <p:pic>
        <p:nvPicPr>
          <p:cNvPr id="7" name="Content Placeholder 6" descr="Graphical user interface&#10;&#10;Description automatically generated">
            <a:extLst>
              <a:ext uri="{FF2B5EF4-FFF2-40B4-BE49-F238E27FC236}">
                <a16:creationId xmlns:a16="http://schemas.microsoft.com/office/drawing/2014/main" id="{65BBBD15-5EEE-4A59-8CE9-F424FF7A20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1517" t="12425" r="23345" b="23591"/>
          <a:stretch/>
        </p:blipFill>
        <p:spPr>
          <a:xfrm>
            <a:off x="1786328" y="1995655"/>
            <a:ext cx="8619344" cy="4689957"/>
          </a:xfrm>
        </p:spPr>
      </p:pic>
    </p:spTree>
    <p:extLst>
      <p:ext uri="{BB962C8B-B14F-4D97-AF65-F5344CB8AC3E}">
        <p14:creationId xmlns:p14="http://schemas.microsoft.com/office/powerpoint/2010/main" val="2089951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40558-A365-4CCE-92FA-5A48CD98F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EFF"/>
                </a:solidFill>
              </a:rPr>
              <a:t>Vulnerability assessment</a:t>
            </a:r>
          </a:p>
        </p:txBody>
      </p:sp>
      <p:pic>
        <p:nvPicPr>
          <p:cNvPr id="5" name="Content Placeholder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FB3EFBC-7D32-4560-8DFD-EC17126230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1185" t="14641" r="15775" b="29266"/>
          <a:stretch/>
        </p:blipFill>
        <p:spPr>
          <a:xfrm>
            <a:off x="1535723" y="1837721"/>
            <a:ext cx="8534400" cy="5074509"/>
          </a:xfrm>
        </p:spPr>
      </p:pic>
    </p:spTree>
    <p:extLst>
      <p:ext uri="{BB962C8B-B14F-4D97-AF65-F5344CB8AC3E}">
        <p14:creationId xmlns:p14="http://schemas.microsoft.com/office/powerpoint/2010/main" val="3287596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40558-A365-4CCE-92FA-5A48CD98F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EFF"/>
                </a:solidFill>
              </a:rPr>
              <a:t>Vulnerability assessment</a:t>
            </a:r>
          </a:p>
        </p:txBody>
      </p:sp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9A423762-D24B-46C0-9DB4-FB289B0AE5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1544" t="21016" r="14699" b="25759"/>
          <a:stretch/>
        </p:blipFill>
        <p:spPr>
          <a:xfrm>
            <a:off x="1740876" y="1910861"/>
            <a:ext cx="8710247" cy="4848705"/>
          </a:xfrm>
        </p:spPr>
      </p:pic>
    </p:spTree>
    <p:extLst>
      <p:ext uri="{BB962C8B-B14F-4D97-AF65-F5344CB8AC3E}">
        <p14:creationId xmlns:p14="http://schemas.microsoft.com/office/powerpoint/2010/main" val="1597839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40558-A365-4CCE-92FA-5A48CD98F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EFF"/>
                </a:solidFill>
              </a:rPr>
              <a:t>Vulnerability assessment</a:t>
            </a:r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735A75C-CB86-4E0D-ABDC-763DD15651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1903" t="22290" r="15595" b="25441"/>
          <a:stretch/>
        </p:blipFill>
        <p:spPr>
          <a:xfrm>
            <a:off x="1718645" y="1875693"/>
            <a:ext cx="8754710" cy="4900245"/>
          </a:xfrm>
        </p:spPr>
      </p:pic>
    </p:spTree>
    <p:extLst>
      <p:ext uri="{BB962C8B-B14F-4D97-AF65-F5344CB8AC3E}">
        <p14:creationId xmlns:p14="http://schemas.microsoft.com/office/powerpoint/2010/main" val="3684031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40558-A365-4CCE-92FA-5A48CD98F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EFF"/>
                </a:solidFill>
              </a:rPr>
              <a:t>Vulnerability assessment</a:t>
            </a:r>
          </a:p>
        </p:txBody>
      </p:sp>
      <p:pic>
        <p:nvPicPr>
          <p:cNvPr id="5" name="Content Placeholder 4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574909E4-8AD2-4DF2-A59B-516C95FA64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0289" t="25159" r="17208" b="33727"/>
          <a:stretch/>
        </p:blipFill>
        <p:spPr>
          <a:xfrm>
            <a:off x="861645" y="2013437"/>
            <a:ext cx="10468709" cy="4609090"/>
          </a:xfrm>
        </p:spPr>
      </p:pic>
    </p:spTree>
    <p:extLst>
      <p:ext uri="{BB962C8B-B14F-4D97-AF65-F5344CB8AC3E}">
        <p14:creationId xmlns:p14="http://schemas.microsoft.com/office/powerpoint/2010/main" val="3451634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40558-A365-4CCE-92FA-5A48CD98F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EFF"/>
                </a:solidFill>
              </a:rPr>
              <a:t>Stateful Firewall and Multi-factor Authentication</a:t>
            </a:r>
            <a:br>
              <a:rPr lang="en-US" dirty="0">
                <a:solidFill>
                  <a:srgbClr val="FFFEFF"/>
                </a:solidFill>
              </a:rPr>
            </a:br>
            <a:endParaRPr lang="en-US" dirty="0">
              <a:solidFill>
                <a:srgbClr val="FFFEFF"/>
              </a:solidFill>
            </a:endParaRPr>
          </a:p>
        </p:txBody>
      </p:sp>
      <p:pic>
        <p:nvPicPr>
          <p:cNvPr id="7" name="Content Placeholder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94353A2-D432-4FFC-8814-D2AF2682B0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2040" t="18238" r="15042" b="24470"/>
          <a:stretch/>
        </p:blipFill>
        <p:spPr>
          <a:xfrm>
            <a:off x="2056148" y="1939922"/>
            <a:ext cx="8079703" cy="4918078"/>
          </a:xfrm>
        </p:spPr>
      </p:pic>
    </p:spTree>
    <p:extLst>
      <p:ext uri="{BB962C8B-B14F-4D97-AF65-F5344CB8AC3E}">
        <p14:creationId xmlns:p14="http://schemas.microsoft.com/office/powerpoint/2010/main" val="3214672586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5B48092-4A2C-4E16-B971-9ACADFFF69E4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3E586370-B0FB-4108-8B4F-329716A22E3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03B719-B9A6-4DC9-AA9D-06F16B758B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Tech design</Template>
  <TotalTime>191</TotalTime>
  <Words>138</Words>
  <Application>Microsoft Office PowerPoint</Application>
  <PresentationFormat>Widescreen</PresentationFormat>
  <Paragraphs>45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Calibri</vt:lpstr>
      <vt:lpstr>Gill Sans MT</vt:lpstr>
      <vt:lpstr>Wingdings 2</vt:lpstr>
      <vt:lpstr>Dividend</vt:lpstr>
      <vt:lpstr>SEC285 - Fundamentals of Information Security</vt:lpstr>
      <vt:lpstr>Light control system</vt:lpstr>
      <vt:lpstr>Light control system</vt:lpstr>
      <vt:lpstr>Vulnerability assessment</vt:lpstr>
      <vt:lpstr>Vulnerability assessment</vt:lpstr>
      <vt:lpstr>Vulnerability assessment</vt:lpstr>
      <vt:lpstr>Vulnerability assessment</vt:lpstr>
      <vt:lpstr>Vulnerability assessment</vt:lpstr>
      <vt:lpstr>Stateful Firewall and Multi-factor Authentication </vt:lpstr>
      <vt:lpstr>Stateful Firewall and Multi-factor Authentication </vt:lpstr>
      <vt:lpstr>Stateful Firewall and Multi-factor Authentication </vt:lpstr>
      <vt:lpstr>Bring Your Own Device (BYOD) Security Policy</vt:lpstr>
      <vt:lpstr>Bring Your Own Device (BYOD) Security Policy</vt:lpstr>
      <vt:lpstr>Bring Your Own Device (BYOD) Security Policy</vt:lpstr>
      <vt:lpstr>Bring Your Own Device (BYOD) Security Policy</vt:lpstr>
      <vt:lpstr>Bring Your Own Device (BYOD) Security Policy</vt:lpstr>
      <vt:lpstr>Home Security System</vt:lpstr>
      <vt:lpstr>Home Security System</vt:lpstr>
      <vt:lpstr>Home Security System</vt:lpstr>
      <vt:lpstr>Asymmetric Key Encryption  and Password Policy Enforcement</vt:lpstr>
      <vt:lpstr>Asymmetric Key Encryption  and Password Policy Enforcement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SEC285 - Fundamentals of Information Security</dc:title>
  <dc:creator>Cichon, Nicholas</dc:creator>
  <cp:lastModifiedBy>Cichon, Nicholas</cp:lastModifiedBy>
  <cp:revision>6</cp:revision>
  <dcterms:created xsi:type="dcterms:W3CDTF">2020-10-22T23:35:06Z</dcterms:created>
  <dcterms:modified xsi:type="dcterms:W3CDTF">2020-10-23T02:46:10Z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