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2/19/2020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2/19/2020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2/19/2020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2/19/2020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2/19/2020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2/19/2020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blogs.umb.edu/buildingtheworld/space/nasa-and-the-apollo-program-united-state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methodshop/5654683066/"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versity.org/wiki/Computer_Support/Hardware/BIOS_and_UEFI"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Introduction to Operating Systems course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By: Nick Cichon</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3988356D-2C9A-4EEB-8C54-832994297710}"/>
              </a:ext>
            </a:extLst>
          </p:cNvPr>
          <p:cNvPicPr>
            <a:picLocks noChangeAspect="1"/>
          </p:cNvPicPr>
          <p:nvPr/>
        </p:nvPicPr>
        <p:blipFill rotWithShape="1">
          <a:blip r:embed="rId2">
            <a:extLst>
              <a:ext uri="{28A0092B-C50C-407E-A947-70E740481C1C}">
                <a14:useLocalDpi xmlns:a14="http://schemas.microsoft.com/office/drawing/2010/main" val="0"/>
              </a:ext>
            </a:extLst>
          </a:blip>
          <a:srcRect l="24352" t="20232" r="28055" b="29373"/>
          <a:stretch/>
        </p:blipFill>
        <p:spPr>
          <a:xfrm>
            <a:off x="372534" y="711200"/>
            <a:ext cx="9629422" cy="5436983"/>
          </a:xfrm>
          <a:prstGeom prst="rect">
            <a:avLst/>
          </a:prstGeom>
        </p:spPr>
      </p:pic>
      <p:pic>
        <p:nvPicPr>
          <p:cNvPr id="6" name="Picture 5" descr="A picture containing grass, outdoor, field, smoke&#10;&#10;Description automatically generated">
            <a:extLst>
              <a:ext uri="{FF2B5EF4-FFF2-40B4-BE49-F238E27FC236}">
                <a16:creationId xmlns:a16="http://schemas.microsoft.com/office/drawing/2014/main" id="{CD610230-C457-43FC-9FBC-95A6C0EEE38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1023" y="1348030"/>
            <a:ext cx="6445956" cy="4161939"/>
          </a:xfrm>
          <a:prstGeom prst="rect">
            <a:avLst/>
          </a:prstGeom>
        </p:spPr>
      </p:pic>
    </p:spTree>
    <p:extLst>
      <p:ext uri="{BB962C8B-B14F-4D97-AF65-F5344CB8AC3E}">
        <p14:creationId xmlns:p14="http://schemas.microsoft.com/office/powerpoint/2010/main" val="3475183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C5D8204-E34B-415B-AE97-21C478D12C71}"/>
              </a:ext>
            </a:extLst>
          </p:cNvPr>
          <p:cNvPicPr>
            <a:picLocks noChangeAspect="1"/>
          </p:cNvPicPr>
          <p:nvPr/>
        </p:nvPicPr>
        <p:blipFill rotWithShape="1">
          <a:blip r:embed="rId2">
            <a:extLst>
              <a:ext uri="{28A0092B-C50C-407E-A947-70E740481C1C}">
                <a14:useLocalDpi xmlns:a14="http://schemas.microsoft.com/office/drawing/2010/main" val="0"/>
              </a:ext>
            </a:extLst>
          </a:blip>
          <a:srcRect l="24352" t="20562" r="2592" b="16197"/>
          <a:stretch/>
        </p:blipFill>
        <p:spPr>
          <a:xfrm>
            <a:off x="440267" y="654756"/>
            <a:ext cx="11388813" cy="5542844"/>
          </a:xfrm>
          <a:prstGeom prst="rect">
            <a:avLst/>
          </a:prstGeom>
        </p:spPr>
      </p:pic>
    </p:spTree>
    <p:extLst>
      <p:ext uri="{BB962C8B-B14F-4D97-AF65-F5344CB8AC3E}">
        <p14:creationId xmlns:p14="http://schemas.microsoft.com/office/powerpoint/2010/main" val="31452362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8269-33F1-4796-B708-A0C5347D12DE}"/>
              </a:ext>
            </a:extLst>
          </p:cNvPr>
          <p:cNvSpPr>
            <a:spLocks noGrp="1"/>
          </p:cNvSpPr>
          <p:nvPr>
            <p:ph type="title"/>
          </p:nvPr>
        </p:nvSpPr>
        <p:spPr>
          <a:xfrm>
            <a:off x="575894" y="729658"/>
            <a:ext cx="11029616" cy="625009"/>
          </a:xfrm>
        </p:spPr>
        <p:txBody>
          <a:bodyPr/>
          <a:lstStyle/>
          <a:p>
            <a:r>
              <a:rPr lang="en-US" dirty="0"/>
              <a:t>Running Arduino from the virtual machine</a:t>
            </a:r>
          </a:p>
        </p:txBody>
      </p:sp>
      <p:pic>
        <p:nvPicPr>
          <p:cNvPr id="4" name="Picture 3" descr="A screenshot of a computer&#10;&#10;Description automatically generated">
            <a:extLst>
              <a:ext uri="{FF2B5EF4-FFF2-40B4-BE49-F238E27FC236}">
                <a16:creationId xmlns:a16="http://schemas.microsoft.com/office/drawing/2014/main" id="{CDE5D2A1-5D06-4A0F-9FDD-4AD20D54F9FD}"/>
              </a:ext>
            </a:extLst>
          </p:cNvPr>
          <p:cNvPicPr>
            <a:picLocks noChangeAspect="1"/>
          </p:cNvPicPr>
          <p:nvPr/>
        </p:nvPicPr>
        <p:blipFill rotWithShape="1">
          <a:blip r:embed="rId2">
            <a:extLst>
              <a:ext uri="{28A0092B-C50C-407E-A947-70E740481C1C}">
                <a14:useLocalDpi xmlns:a14="http://schemas.microsoft.com/office/drawing/2010/main" val="0"/>
              </a:ext>
            </a:extLst>
          </a:blip>
          <a:srcRect l="24444" t="24679" r="18519" b="20973"/>
          <a:stretch/>
        </p:blipFill>
        <p:spPr>
          <a:xfrm>
            <a:off x="824248" y="1415228"/>
            <a:ext cx="10159839" cy="5442772"/>
          </a:xfrm>
          <a:prstGeom prst="rect">
            <a:avLst/>
          </a:prstGeom>
        </p:spPr>
      </p:pic>
    </p:spTree>
    <p:extLst>
      <p:ext uri="{BB962C8B-B14F-4D97-AF65-F5344CB8AC3E}">
        <p14:creationId xmlns:p14="http://schemas.microsoft.com/office/powerpoint/2010/main" val="3879346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F07E1344-17E4-4CD0-AFD7-BEF63A6613D9}"/>
              </a:ext>
            </a:extLst>
          </p:cNvPr>
          <p:cNvPicPr>
            <a:picLocks noChangeAspect="1"/>
          </p:cNvPicPr>
          <p:nvPr/>
        </p:nvPicPr>
        <p:blipFill rotWithShape="1">
          <a:blip r:embed="rId2">
            <a:extLst>
              <a:ext uri="{28A0092B-C50C-407E-A947-70E740481C1C}">
                <a14:useLocalDpi xmlns:a14="http://schemas.microsoft.com/office/drawing/2010/main" val="0"/>
              </a:ext>
            </a:extLst>
          </a:blip>
          <a:srcRect l="24445" t="20397" r="6296" b="15044"/>
          <a:stretch/>
        </p:blipFill>
        <p:spPr>
          <a:xfrm>
            <a:off x="451555" y="688622"/>
            <a:ext cx="11266311" cy="5904270"/>
          </a:xfrm>
          <a:prstGeom prst="rect">
            <a:avLst/>
          </a:prstGeom>
        </p:spPr>
      </p:pic>
    </p:spTree>
    <p:extLst>
      <p:ext uri="{BB962C8B-B14F-4D97-AF65-F5344CB8AC3E}">
        <p14:creationId xmlns:p14="http://schemas.microsoft.com/office/powerpoint/2010/main" val="639236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0723A428-C89C-44E0-A287-506B86A97634}"/>
              </a:ext>
            </a:extLst>
          </p:cNvPr>
          <p:cNvPicPr>
            <a:picLocks noChangeAspect="1"/>
          </p:cNvPicPr>
          <p:nvPr/>
        </p:nvPicPr>
        <p:blipFill rotWithShape="1">
          <a:blip r:embed="rId2">
            <a:extLst>
              <a:ext uri="{28A0092B-C50C-407E-A947-70E740481C1C}">
                <a14:useLocalDpi xmlns:a14="http://schemas.microsoft.com/office/drawing/2010/main" val="0"/>
              </a:ext>
            </a:extLst>
          </a:blip>
          <a:srcRect l="24074" t="22867" r="36852" b="31020"/>
          <a:stretch/>
        </p:blipFill>
        <p:spPr>
          <a:xfrm>
            <a:off x="530577" y="1013392"/>
            <a:ext cx="8015113" cy="4831215"/>
          </a:xfrm>
          <a:prstGeom prst="rect">
            <a:avLst/>
          </a:prstGeom>
        </p:spPr>
      </p:pic>
    </p:spTree>
    <p:extLst>
      <p:ext uri="{BB962C8B-B14F-4D97-AF65-F5344CB8AC3E}">
        <p14:creationId xmlns:p14="http://schemas.microsoft.com/office/powerpoint/2010/main" val="34994752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7F08-1C7C-4478-B3BD-F1E2B717791B}"/>
              </a:ext>
            </a:extLst>
          </p:cNvPr>
          <p:cNvSpPr>
            <a:spLocks noGrp="1"/>
          </p:cNvSpPr>
          <p:nvPr>
            <p:ph type="title"/>
          </p:nvPr>
        </p:nvSpPr>
        <p:spPr>
          <a:xfrm>
            <a:off x="575894" y="729658"/>
            <a:ext cx="11029616" cy="613720"/>
          </a:xfrm>
        </p:spPr>
        <p:txBody>
          <a:bodyPr/>
          <a:lstStyle/>
          <a:p>
            <a:r>
              <a:rPr lang="en-US" dirty="0"/>
              <a:t>Conclusion/closing statements</a:t>
            </a:r>
          </a:p>
        </p:txBody>
      </p:sp>
      <p:sp>
        <p:nvSpPr>
          <p:cNvPr id="3" name="TextBox 2">
            <a:extLst>
              <a:ext uri="{FF2B5EF4-FFF2-40B4-BE49-F238E27FC236}">
                <a16:creationId xmlns:a16="http://schemas.microsoft.com/office/drawing/2014/main" id="{6B4795C2-974E-47DC-9A1E-72FB73E21FB4}"/>
              </a:ext>
            </a:extLst>
          </p:cNvPr>
          <p:cNvSpPr txBox="1"/>
          <p:nvPr/>
        </p:nvSpPr>
        <p:spPr>
          <a:xfrm>
            <a:off x="688622" y="1783644"/>
            <a:ext cx="10814756" cy="3970318"/>
          </a:xfrm>
          <a:prstGeom prst="rect">
            <a:avLst/>
          </a:prstGeom>
          <a:noFill/>
        </p:spPr>
        <p:txBody>
          <a:bodyPr wrap="square" rtlCol="0">
            <a:spAutoFit/>
          </a:bodyPr>
          <a:lstStyle/>
          <a:p>
            <a:r>
              <a:rPr lang="en-US" sz="2800" dirty="0"/>
              <a:t>This class helped me experience an operating system that I originally was not familiar with which was Linux. Like many I have only really gained my IT knowledge from how Windows and Mac systems operate. However, This course showed me how Linux and other open operating systems like it are going to be the future of IT because of their overall customizability. Likewise, on a Linux operating system users are granted an infinite amount of control over the system versus Windows and Mac you are limited to what Microsoft or Apple allows you to control.</a:t>
            </a:r>
          </a:p>
        </p:txBody>
      </p:sp>
    </p:spTree>
    <p:extLst>
      <p:ext uri="{BB962C8B-B14F-4D97-AF65-F5344CB8AC3E}">
        <p14:creationId xmlns:p14="http://schemas.microsoft.com/office/powerpoint/2010/main" val="3831713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649356"/>
            <a:ext cx="11029616" cy="631919"/>
          </a:xfrm>
        </p:spPr>
        <p:txBody>
          <a:bodyPr/>
          <a:lstStyle/>
          <a:p>
            <a:r>
              <a:rPr lang="en-US" dirty="0"/>
              <a:t>Introduction</a:t>
            </a:r>
          </a:p>
        </p:txBody>
      </p:sp>
      <p:sp>
        <p:nvSpPr>
          <p:cNvPr id="7" name="TextBox 6">
            <a:extLst>
              <a:ext uri="{FF2B5EF4-FFF2-40B4-BE49-F238E27FC236}">
                <a16:creationId xmlns:a16="http://schemas.microsoft.com/office/drawing/2014/main" id="{016C21B4-045F-4B49-BB07-AC6671C40CD1}"/>
              </a:ext>
            </a:extLst>
          </p:cNvPr>
          <p:cNvSpPr txBox="1"/>
          <p:nvPr/>
        </p:nvSpPr>
        <p:spPr>
          <a:xfrm>
            <a:off x="581193" y="1682044"/>
            <a:ext cx="5921208" cy="4524315"/>
          </a:xfrm>
          <a:prstGeom prst="rect">
            <a:avLst/>
          </a:prstGeom>
          <a:noFill/>
        </p:spPr>
        <p:txBody>
          <a:bodyPr wrap="square" rtlCol="0">
            <a:spAutoFit/>
          </a:bodyPr>
          <a:lstStyle/>
          <a:p>
            <a:r>
              <a:rPr lang="en-US" sz="2400" dirty="0"/>
              <a:t>Linux is an operating system (OS) used to run a variety of applications on a variety of different hardware components. It is a multiuser and multitasking OS that gives the ability to manage thousands of tasks at the same time and allows multiple users to access the system simultaneously.</a:t>
            </a:r>
          </a:p>
          <a:p>
            <a:endParaRPr lang="en-US" sz="2400" dirty="0"/>
          </a:p>
          <a:p>
            <a:endParaRPr lang="en-US" sz="2400" dirty="0"/>
          </a:p>
          <a:p>
            <a:r>
              <a:rPr lang="en-US" sz="2400" dirty="0"/>
              <a:t>Throughout this presentation I will display my knowledge on the Linux Operating System.</a:t>
            </a:r>
          </a:p>
        </p:txBody>
      </p:sp>
      <p:pic>
        <p:nvPicPr>
          <p:cNvPr id="9" name="Picture 8" descr="A drawing of a cartoon character&#10;&#10;Description automatically generated">
            <a:extLst>
              <a:ext uri="{FF2B5EF4-FFF2-40B4-BE49-F238E27FC236}">
                <a16:creationId xmlns:a16="http://schemas.microsoft.com/office/drawing/2014/main" id="{74156B48-1AB9-4907-952C-E62FCD0007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03152" y="1682044"/>
            <a:ext cx="5080909" cy="2986092"/>
          </a:xfrm>
          <a:prstGeom prst="rect">
            <a:avLst/>
          </a:prstGeom>
        </p:spPr>
      </p:pic>
    </p:spTree>
    <p:extLst>
      <p:ext uri="{BB962C8B-B14F-4D97-AF65-F5344CB8AC3E}">
        <p14:creationId xmlns:p14="http://schemas.microsoft.com/office/powerpoint/2010/main" val="263784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B195-E662-4693-8C43-4B5655F3035D}"/>
              </a:ext>
            </a:extLst>
          </p:cNvPr>
          <p:cNvSpPr>
            <a:spLocks noGrp="1"/>
          </p:cNvSpPr>
          <p:nvPr>
            <p:ph type="title"/>
          </p:nvPr>
        </p:nvSpPr>
        <p:spPr>
          <a:xfrm>
            <a:off x="581192" y="679578"/>
            <a:ext cx="11029616" cy="697666"/>
          </a:xfrm>
        </p:spPr>
        <p:txBody>
          <a:bodyPr/>
          <a:lstStyle/>
          <a:p>
            <a:r>
              <a:rPr lang="en-US" dirty="0"/>
              <a:t>Enabling Virtualization on windows </a:t>
            </a:r>
          </a:p>
        </p:txBody>
      </p:sp>
      <p:sp>
        <p:nvSpPr>
          <p:cNvPr id="4" name="TextBox 3">
            <a:extLst>
              <a:ext uri="{FF2B5EF4-FFF2-40B4-BE49-F238E27FC236}">
                <a16:creationId xmlns:a16="http://schemas.microsoft.com/office/drawing/2014/main" id="{2EF938C9-1E22-466D-9E91-9F56F9430910}"/>
              </a:ext>
            </a:extLst>
          </p:cNvPr>
          <p:cNvSpPr txBox="1"/>
          <p:nvPr/>
        </p:nvSpPr>
        <p:spPr>
          <a:xfrm>
            <a:off x="581192" y="1377244"/>
            <a:ext cx="11029616" cy="3508653"/>
          </a:xfrm>
          <a:prstGeom prst="rect">
            <a:avLst/>
          </a:prstGeom>
          <a:noFill/>
        </p:spPr>
        <p:txBody>
          <a:bodyPr wrap="square" rtlCol="0">
            <a:spAutoFit/>
          </a:bodyPr>
          <a:lstStyle/>
          <a:p>
            <a:r>
              <a:rPr lang="en-US" sz="2000" dirty="0"/>
              <a:t>How do you access your Base Information Operating System or BIOS?</a:t>
            </a:r>
          </a:p>
          <a:p>
            <a:endParaRPr lang="en-US" sz="2000" dirty="0"/>
          </a:p>
          <a:p>
            <a:r>
              <a:rPr lang="en-US" dirty="0"/>
              <a:t>Research how to access the BIOS on your computer</a:t>
            </a:r>
          </a:p>
          <a:p>
            <a:r>
              <a:rPr lang="en-US" dirty="0"/>
              <a:t>What keys/combination do you need to access the BIOS on your computer?</a:t>
            </a:r>
          </a:p>
          <a:p>
            <a:r>
              <a:rPr lang="en-US" dirty="0"/>
              <a:t>Answer here:</a:t>
            </a:r>
          </a:p>
          <a:p>
            <a:r>
              <a:rPr lang="en-US" dirty="0"/>
              <a:t>F10 for BIOS setup&gt; System Configuration&gt; Virtualization Technology &lt;Enabled&gt;</a:t>
            </a:r>
          </a:p>
          <a:p>
            <a:endParaRPr lang="en-US" dirty="0"/>
          </a:p>
          <a:p>
            <a:endParaRPr lang="en-US" dirty="0"/>
          </a:p>
          <a:p>
            <a:r>
              <a:rPr lang="en-US" dirty="0"/>
              <a:t>Do you have virtualization enabled on your laptop?</a:t>
            </a:r>
          </a:p>
          <a:p>
            <a:r>
              <a:rPr lang="en-US" dirty="0"/>
              <a:t>Answer here:</a:t>
            </a:r>
          </a:p>
          <a:p>
            <a:r>
              <a:rPr lang="en-US" dirty="0"/>
              <a:t>Yes</a:t>
            </a:r>
          </a:p>
          <a:p>
            <a:endParaRPr lang="en-US" sz="2000" dirty="0"/>
          </a:p>
        </p:txBody>
      </p:sp>
      <p:pic>
        <p:nvPicPr>
          <p:cNvPr id="6" name="Picture 5" descr="A circuit board&#10;&#10;Description automatically generated">
            <a:extLst>
              <a:ext uri="{FF2B5EF4-FFF2-40B4-BE49-F238E27FC236}">
                <a16:creationId xmlns:a16="http://schemas.microsoft.com/office/drawing/2014/main" id="{2B22DF06-08A1-4125-98D6-52CAC1C50F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5999" y="3429000"/>
            <a:ext cx="5429957" cy="3001433"/>
          </a:xfrm>
          <a:prstGeom prst="rect">
            <a:avLst/>
          </a:prstGeom>
        </p:spPr>
      </p:pic>
    </p:spTree>
    <p:extLst>
      <p:ext uri="{BB962C8B-B14F-4D97-AF65-F5344CB8AC3E}">
        <p14:creationId xmlns:p14="http://schemas.microsoft.com/office/powerpoint/2010/main" val="20537680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93C1-131D-4691-A3C9-3EB28974403F}"/>
              </a:ext>
            </a:extLst>
          </p:cNvPr>
          <p:cNvSpPr>
            <a:spLocks noGrp="1"/>
          </p:cNvSpPr>
          <p:nvPr>
            <p:ph type="title"/>
          </p:nvPr>
        </p:nvSpPr>
        <p:spPr>
          <a:xfrm>
            <a:off x="581192" y="702157"/>
            <a:ext cx="11029616" cy="596066"/>
          </a:xfrm>
        </p:spPr>
        <p:txBody>
          <a:bodyPr/>
          <a:lstStyle/>
          <a:p>
            <a:r>
              <a:rPr lang="en-US" dirty="0"/>
              <a:t>Flow chart for running Arduino on Virtual Machine</a:t>
            </a:r>
          </a:p>
        </p:txBody>
      </p:sp>
      <p:pic>
        <p:nvPicPr>
          <p:cNvPr id="4" name="Picture 3">
            <a:extLst>
              <a:ext uri="{FF2B5EF4-FFF2-40B4-BE49-F238E27FC236}">
                <a16:creationId xmlns:a16="http://schemas.microsoft.com/office/drawing/2014/main" id="{CBA968CB-CBB0-4DB5-8E1E-6CC9EE50EA2E}"/>
              </a:ext>
            </a:extLst>
          </p:cNvPr>
          <p:cNvPicPr>
            <a:picLocks noChangeAspect="1"/>
          </p:cNvPicPr>
          <p:nvPr/>
        </p:nvPicPr>
        <p:blipFill>
          <a:blip r:embed="rId2"/>
          <a:stretch>
            <a:fillRect/>
          </a:stretch>
        </p:blipFill>
        <p:spPr>
          <a:xfrm>
            <a:off x="10224605" y="614922"/>
            <a:ext cx="1835055" cy="6322100"/>
          </a:xfrm>
          <a:prstGeom prst="rect">
            <a:avLst/>
          </a:prstGeom>
        </p:spPr>
      </p:pic>
      <p:sp>
        <p:nvSpPr>
          <p:cNvPr id="5" name="TextBox 4">
            <a:extLst>
              <a:ext uri="{FF2B5EF4-FFF2-40B4-BE49-F238E27FC236}">
                <a16:creationId xmlns:a16="http://schemas.microsoft.com/office/drawing/2014/main" id="{CC059B67-AEFA-4196-9017-D1F275357779}"/>
              </a:ext>
            </a:extLst>
          </p:cNvPr>
          <p:cNvSpPr txBox="1"/>
          <p:nvPr/>
        </p:nvSpPr>
        <p:spPr>
          <a:xfrm>
            <a:off x="1682045" y="1711791"/>
            <a:ext cx="7642577" cy="3970318"/>
          </a:xfrm>
          <a:prstGeom prst="rect">
            <a:avLst/>
          </a:prstGeom>
          <a:noFill/>
        </p:spPr>
        <p:txBody>
          <a:bodyPr wrap="square" rtlCol="0">
            <a:spAutoFit/>
          </a:bodyPr>
          <a:lstStyle/>
          <a:p>
            <a:r>
              <a:rPr lang="en-US" sz="3600" dirty="0"/>
              <a:t>Flowchart with the following steps</a:t>
            </a:r>
          </a:p>
          <a:p>
            <a:pPr marL="285750" indent="-285750">
              <a:buFont typeface="Arial" panose="020B0604020202020204" pitchFamily="34" charset="0"/>
              <a:buChar char="•"/>
            </a:pPr>
            <a:r>
              <a:rPr lang="en-US" sz="3600" dirty="0"/>
              <a:t>Install Virtual machine</a:t>
            </a:r>
          </a:p>
          <a:p>
            <a:pPr marL="285750" indent="-285750">
              <a:buFont typeface="Arial" panose="020B0604020202020204" pitchFamily="34" charset="0"/>
              <a:buChar char="•"/>
            </a:pPr>
            <a:r>
              <a:rPr lang="en-US" sz="3600" dirty="0"/>
              <a:t>Install Linux on the VM</a:t>
            </a:r>
          </a:p>
          <a:p>
            <a:pPr marL="285750" indent="-285750">
              <a:buFont typeface="Arial" panose="020B0604020202020204" pitchFamily="34" charset="0"/>
              <a:buChar char="•"/>
            </a:pPr>
            <a:r>
              <a:rPr lang="en-US" sz="3600" dirty="0"/>
              <a:t>Install Arduino on the Linux image</a:t>
            </a:r>
          </a:p>
          <a:p>
            <a:pPr marL="285750" indent="-285750">
              <a:buFont typeface="Arial" panose="020B0604020202020204" pitchFamily="34" charset="0"/>
              <a:buChar char="•"/>
            </a:pPr>
            <a:r>
              <a:rPr lang="en-US" sz="3600" dirty="0"/>
              <a:t>Install the RTOS library for Arduino</a:t>
            </a:r>
          </a:p>
          <a:p>
            <a:pPr marL="285750" indent="-285750">
              <a:buFont typeface="Arial" panose="020B0604020202020204" pitchFamily="34" charset="0"/>
              <a:buChar char="•"/>
            </a:pPr>
            <a:r>
              <a:rPr lang="en-US" sz="3600" dirty="0"/>
              <a:t>Set up the Arduino hardware</a:t>
            </a:r>
          </a:p>
          <a:p>
            <a:pPr marL="285750" indent="-285750">
              <a:buFont typeface="Arial" panose="020B0604020202020204" pitchFamily="34" charset="0"/>
              <a:buChar char="•"/>
            </a:pPr>
            <a:r>
              <a:rPr lang="en-US" sz="3600" dirty="0"/>
              <a:t>Run the Arduino from the VM</a:t>
            </a:r>
          </a:p>
        </p:txBody>
      </p:sp>
    </p:spTree>
    <p:extLst>
      <p:ext uri="{BB962C8B-B14F-4D97-AF65-F5344CB8AC3E}">
        <p14:creationId xmlns:p14="http://schemas.microsoft.com/office/powerpoint/2010/main" val="4134439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F8D4-3507-45AB-A21D-99E1CDFD5440}"/>
              </a:ext>
            </a:extLst>
          </p:cNvPr>
          <p:cNvSpPr>
            <a:spLocks noGrp="1"/>
          </p:cNvSpPr>
          <p:nvPr>
            <p:ph type="title"/>
          </p:nvPr>
        </p:nvSpPr>
        <p:spPr>
          <a:xfrm>
            <a:off x="581192" y="571614"/>
            <a:ext cx="11029616" cy="557275"/>
          </a:xfrm>
        </p:spPr>
        <p:txBody>
          <a:bodyPr/>
          <a:lstStyle/>
          <a:p>
            <a:r>
              <a:rPr lang="en-US" dirty="0"/>
              <a:t>Installing Linux ubuntu on VM</a:t>
            </a:r>
          </a:p>
        </p:txBody>
      </p:sp>
      <p:pic>
        <p:nvPicPr>
          <p:cNvPr id="4" name="Picture 3" descr="A screenshot of a computer&#10;&#10;Description automatically generated">
            <a:extLst>
              <a:ext uri="{FF2B5EF4-FFF2-40B4-BE49-F238E27FC236}">
                <a16:creationId xmlns:a16="http://schemas.microsoft.com/office/drawing/2014/main" id="{7E3FD861-7190-4713-8A1F-B06926064F3B}"/>
              </a:ext>
            </a:extLst>
          </p:cNvPr>
          <p:cNvPicPr>
            <a:picLocks noChangeAspect="1"/>
          </p:cNvPicPr>
          <p:nvPr/>
        </p:nvPicPr>
        <p:blipFill rotWithShape="1">
          <a:blip r:embed="rId2">
            <a:extLst>
              <a:ext uri="{28A0092B-C50C-407E-A947-70E740481C1C}">
                <a14:useLocalDpi xmlns:a14="http://schemas.microsoft.com/office/drawing/2010/main" val="0"/>
              </a:ext>
            </a:extLst>
          </a:blip>
          <a:srcRect l="23056" t="16445" r="4768" b="19656"/>
          <a:stretch/>
        </p:blipFill>
        <p:spPr>
          <a:xfrm>
            <a:off x="451555" y="1128889"/>
            <a:ext cx="11548534" cy="5748218"/>
          </a:xfrm>
          <a:prstGeom prst="rect">
            <a:avLst/>
          </a:prstGeom>
        </p:spPr>
      </p:pic>
    </p:spTree>
    <p:extLst>
      <p:ext uri="{BB962C8B-B14F-4D97-AF65-F5344CB8AC3E}">
        <p14:creationId xmlns:p14="http://schemas.microsoft.com/office/powerpoint/2010/main" val="4105125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B62E9111-1BC2-4312-BA9B-1A8FF927BF20}"/>
              </a:ext>
            </a:extLst>
          </p:cNvPr>
          <p:cNvPicPr>
            <a:picLocks noChangeAspect="1"/>
          </p:cNvPicPr>
          <p:nvPr/>
        </p:nvPicPr>
        <p:blipFill rotWithShape="1">
          <a:blip r:embed="rId2">
            <a:extLst>
              <a:ext uri="{28A0092B-C50C-407E-A947-70E740481C1C}">
                <a14:useLocalDpi xmlns:a14="http://schemas.microsoft.com/office/drawing/2010/main" val="0"/>
              </a:ext>
            </a:extLst>
          </a:blip>
          <a:srcRect l="23530" t="17795" r="9650" b="20901"/>
          <a:stretch/>
        </p:blipFill>
        <p:spPr>
          <a:xfrm>
            <a:off x="282223" y="733777"/>
            <a:ext cx="11796888" cy="6085052"/>
          </a:xfrm>
          <a:prstGeom prst="rect">
            <a:avLst/>
          </a:prstGeom>
        </p:spPr>
      </p:pic>
    </p:spTree>
    <p:extLst>
      <p:ext uri="{BB962C8B-B14F-4D97-AF65-F5344CB8AC3E}">
        <p14:creationId xmlns:p14="http://schemas.microsoft.com/office/powerpoint/2010/main" val="1147216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48F0-1345-4711-8CA4-40A15CB91E0E}"/>
              </a:ext>
            </a:extLst>
          </p:cNvPr>
          <p:cNvSpPr>
            <a:spLocks noGrp="1"/>
          </p:cNvSpPr>
          <p:nvPr>
            <p:ph type="title"/>
          </p:nvPr>
        </p:nvSpPr>
        <p:spPr>
          <a:xfrm>
            <a:off x="575894" y="729658"/>
            <a:ext cx="11029616" cy="568564"/>
          </a:xfrm>
        </p:spPr>
        <p:txBody>
          <a:bodyPr/>
          <a:lstStyle/>
          <a:p>
            <a:r>
              <a:rPr lang="en-US" dirty="0"/>
              <a:t>Installing Arduino ide</a:t>
            </a:r>
          </a:p>
        </p:txBody>
      </p:sp>
      <p:pic>
        <p:nvPicPr>
          <p:cNvPr id="4" name="Picture 3" descr="A screenshot of a computer&#10;&#10;Description automatically generated">
            <a:extLst>
              <a:ext uri="{FF2B5EF4-FFF2-40B4-BE49-F238E27FC236}">
                <a16:creationId xmlns:a16="http://schemas.microsoft.com/office/drawing/2014/main" id="{5415BD43-A6B2-412B-996D-9DCDBF1FBCEE}"/>
              </a:ext>
            </a:extLst>
          </p:cNvPr>
          <p:cNvPicPr>
            <a:picLocks noChangeAspect="1"/>
          </p:cNvPicPr>
          <p:nvPr/>
        </p:nvPicPr>
        <p:blipFill rotWithShape="1">
          <a:blip r:embed="rId2">
            <a:extLst>
              <a:ext uri="{28A0092B-C50C-407E-A947-70E740481C1C}">
                <a14:useLocalDpi xmlns:a14="http://schemas.microsoft.com/office/drawing/2010/main" val="0"/>
              </a:ext>
            </a:extLst>
          </a:blip>
          <a:srcRect l="24906" t="20232" r="6204" b="19986"/>
          <a:stretch/>
        </p:blipFill>
        <p:spPr>
          <a:xfrm>
            <a:off x="575894" y="1380066"/>
            <a:ext cx="11412906" cy="5568394"/>
          </a:xfrm>
          <a:prstGeom prst="rect">
            <a:avLst/>
          </a:prstGeom>
        </p:spPr>
      </p:pic>
    </p:spTree>
    <p:extLst>
      <p:ext uri="{BB962C8B-B14F-4D97-AF65-F5344CB8AC3E}">
        <p14:creationId xmlns:p14="http://schemas.microsoft.com/office/powerpoint/2010/main" val="1545085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58D7FA33-8A58-4E7F-A8BA-A3923EF5C0B9}"/>
              </a:ext>
            </a:extLst>
          </p:cNvPr>
          <p:cNvPicPr>
            <a:picLocks noChangeAspect="1"/>
          </p:cNvPicPr>
          <p:nvPr/>
        </p:nvPicPr>
        <p:blipFill rotWithShape="1">
          <a:blip r:embed="rId2">
            <a:extLst>
              <a:ext uri="{28A0092B-C50C-407E-A947-70E740481C1C}">
                <a14:useLocalDpi xmlns:a14="http://schemas.microsoft.com/office/drawing/2010/main" val="0"/>
              </a:ext>
            </a:extLst>
          </a:blip>
          <a:srcRect l="24537" t="20232" r="10833" b="22620"/>
          <a:stretch/>
        </p:blipFill>
        <p:spPr>
          <a:xfrm>
            <a:off x="361245" y="778933"/>
            <a:ext cx="11288888" cy="5612099"/>
          </a:xfrm>
          <a:prstGeom prst="rect">
            <a:avLst/>
          </a:prstGeom>
        </p:spPr>
      </p:pic>
    </p:spTree>
    <p:extLst>
      <p:ext uri="{BB962C8B-B14F-4D97-AF65-F5344CB8AC3E}">
        <p14:creationId xmlns:p14="http://schemas.microsoft.com/office/powerpoint/2010/main" val="11311707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B566-C572-43CA-B0B6-470CBED89036}"/>
              </a:ext>
            </a:extLst>
          </p:cNvPr>
          <p:cNvSpPr>
            <a:spLocks noGrp="1"/>
          </p:cNvSpPr>
          <p:nvPr>
            <p:ph type="title"/>
          </p:nvPr>
        </p:nvSpPr>
        <p:spPr>
          <a:xfrm>
            <a:off x="581192" y="526458"/>
            <a:ext cx="11029616" cy="658875"/>
          </a:xfrm>
        </p:spPr>
        <p:txBody>
          <a:bodyPr/>
          <a:lstStyle/>
          <a:p>
            <a:r>
              <a:rPr lang="en-US" dirty="0"/>
              <a:t>Script for rtos</a:t>
            </a:r>
          </a:p>
        </p:txBody>
      </p:sp>
      <p:pic>
        <p:nvPicPr>
          <p:cNvPr id="4" name="Picture 3" descr="A screenshot of a computer&#10;&#10;Description automatically generated">
            <a:extLst>
              <a:ext uri="{FF2B5EF4-FFF2-40B4-BE49-F238E27FC236}">
                <a16:creationId xmlns:a16="http://schemas.microsoft.com/office/drawing/2014/main" id="{FDBAA623-E0E3-4985-8513-10EFE9562C22}"/>
              </a:ext>
            </a:extLst>
          </p:cNvPr>
          <p:cNvPicPr>
            <a:picLocks noChangeAspect="1"/>
          </p:cNvPicPr>
          <p:nvPr/>
        </p:nvPicPr>
        <p:blipFill rotWithShape="1">
          <a:blip r:embed="rId2">
            <a:extLst>
              <a:ext uri="{28A0092B-C50C-407E-A947-70E740481C1C}">
                <a14:useLocalDpi xmlns:a14="http://schemas.microsoft.com/office/drawing/2010/main" val="0"/>
              </a:ext>
            </a:extLst>
          </a:blip>
          <a:srcRect l="24722" t="24350" r="2790" b="16033"/>
          <a:stretch/>
        </p:blipFill>
        <p:spPr>
          <a:xfrm>
            <a:off x="581192" y="1185333"/>
            <a:ext cx="11520497" cy="5327137"/>
          </a:xfrm>
          <a:prstGeom prst="rect">
            <a:avLst/>
          </a:prstGeom>
        </p:spPr>
      </p:pic>
    </p:spTree>
    <p:extLst>
      <p:ext uri="{BB962C8B-B14F-4D97-AF65-F5344CB8AC3E}">
        <p14:creationId xmlns:p14="http://schemas.microsoft.com/office/powerpoint/2010/main" val="13513699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docProps/app.xml><?xml version="1.0" encoding="utf-8"?>
<Properties xmlns="http://schemas.openxmlformats.org/officeDocument/2006/extended-properties" xmlns:vt="http://schemas.openxmlformats.org/officeDocument/2006/docPropsVTypes">
  <Template>{A9C61F58-CC51-4AF4-89C5-0EA723229416}tf33552983</Template>
  <TotalTime>0</TotalTime>
  <Words>312</Words>
  <Application>Microsoft Office PowerPoint</Application>
  <PresentationFormat>Widescreen</PresentationFormat>
  <Paragraphs>33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Franklin Gothic Book</vt:lpstr>
      <vt:lpstr>Franklin Gothic Demi</vt:lpstr>
      <vt:lpstr>Wingdings 2</vt:lpstr>
      <vt:lpstr>DividendVTI</vt:lpstr>
      <vt:lpstr>Introduction to Operating Systems course</vt:lpstr>
      <vt:lpstr>Introduction</vt:lpstr>
      <vt:lpstr>Enabling Virtualization on windows </vt:lpstr>
      <vt:lpstr>Flow chart for running Arduino on Virtual Machine</vt:lpstr>
      <vt:lpstr>Installing Linux ubuntu on VM</vt:lpstr>
      <vt:lpstr>PowerPoint Presentation</vt:lpstr>
      <vt:lpstr>Installing Arduino ide</vt:lpstr>
      <vt:lpstr>PowerPoint Presentation</vt:lpstr>
      <vt:lpstr>Script for rtos</vt:lpstr>
      <vt:lpstr>PowerPoint Presentation</vt:lpstr>
      <vt:lpstr>PowerPoint Presentation</vt:lpstr>
      <vt:lpstr>Running Arduino from the virtual machine</vt:lpstr>
      <vt:lpstr>PowerPoint Presentation</vt:lpstr>
      <vt:lpstr>PowerPoint Presentation</vt:lpstr>
      <vt:lpstr>Conclusion/closing statements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2020-02-19T23:35:40Z</dcterms:created>
  <dcterms:modified xsi:type="dcterms:W3CDTF">2020-02-20T01:18:37Z</dcterms:modified>
</cp:coreProperties>
</file>